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82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5" r:id="rId14"/>
    <p:sldId id="276" r:id="rId15"/>
    <p:sldId id="277" r:id="rId16"/>
    <p:sldId id="274" r:id="rId17"/>
    <p:sldId id="278" r:id="rId18"/>
    <p:sldId id="279" r:id="rId19"/>
    <p:sldId id="281" r:id="rId20"/>
    <p:sldId id="280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1" r:id="rId34"/>
    <p:sldId id="302" r:id="rId35"/>
    <p:sldId id="303" r:id="rId36"/>
    <p:sldId id="304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6" r:id="rId47"/>
    <p:sldId id="315" r:id="rId48"/>
    <p:sldId id="317" r:id="rId49"/>
    <p:sldId id="318" r:id="rId50"/>
    <p:sldId id="319" r:id="rId51"/>
    <p:sldId id="300" r:id="rId52"/>
    <p:sldId id="29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96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35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6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86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97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00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4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95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3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7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68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2656B-FD1A-47FB-B565-17F817B09E71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39A6D-4AF7-41BF-ADA4-0C117B700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1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" TargetMode="External"/><Relationship Id="rId2" Type="http://schemas.openxmlformats.org/officeDocument/2006/relationships/hyperlink" Target="http://try.github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://scv.bu.edu/survey/tutorial_evaluation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gi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Version control with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Shuai Wei</a:t>
            </a:r>
          </a:p>
          <a:p>
            <a:r>
              <a:rPr lang="en-US" dirty="0" smtClean="0"/>
              <a:t>IS&amp;T Research Computing Services</a:t>
            </a:r>
          </a:p>
          <a:p>
            <a:r>
              <a:rPr lang="en-US" dirty="0" smtClean="0"/>
              <a:t>Boston University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5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74361"/>
            <a:ext cx="10515600" cy="1325563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2" t="10879" r="13590" b="49902"/>
          <a:stretch/>
        </p:blipFill>
        <p:spPr>
          <a:xfrm>
            <a:off x="1220657" y="2120766"/>
            <a:ext cx="9401057" cy="31254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advanced configuration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894776" cy="454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9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create a repository (from nothing)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89620" y="1792934"/>
            <a:ext cx="11289604" cy="3195170"/>
            <a:chOff x="789620" y="1792934"/>
            <a:chExt cx="11289604" cy="319517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9622" y="1792934"/>
              <a:ext cx="11289602" cy="319517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206429" y="1926568"/>
              <a:ext cx="49589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# </a:t>
              </a:r>
              <a:r>
                <a:rPr lang="en-US" sz="2400" b="1" i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create a project with a name </a:t>
              </a:r>
              <a:r>
                <a:rPr lang="en-US" sz="2400" b="1" i="1" dirty="0" err="1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mypro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623000" y="2833835"/>
              <a:ext cx="612578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# </a:t>
              </a:r>
              <a:r>
                <a:rPr lang="en-US" sz="2400" b="1" i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change directory (go inside project directory)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00225" y="3527672"/>
              <a:ext cx="33824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# </a:t>
              </a:r>
              <a:r>
                <a:rPr lang="en-US" sz="2400" b="1" i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list files in the directory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9623" y="2019675"/>
              <a:ext cx="2212196" cy="261708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89621" y="2936977"/>
              <a:ext cx="1500997" cy="277278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89620" y="3592571"/>
              <a:ext cx="1122307" cy="277278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88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9" y="1579533"/>
            <a:ext cx="11910601" cy="36989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 the status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t="13950" r="33110" b="26049"/>
          <a:stretch/>
        </p:blipFill>
        <p:spPr>
          <a:xfrm>
            <a:off x="838200" y="1542472"/>
            <a:ext cx="8647546" cy="45997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27333" y="1542472"/>
            <a:ext cx="1504886" cy="32327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4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your favorite editor, open a file hello.py and enter the following content: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Save the file with the name hello.py and exit.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 t="10138" r="59902" b="69508"/>
          <a:stretch/>
        </p:blipFill>
        <p:spPr>
          <a:xfrm>
            <a:off x="942984" y="2628475"/>
            <a:ext cx="6797090" cy="2192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5345966"/>
            <a:ext cx="99917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Note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: if you are not familiar with vim or </a:t>
            </a:r>
            <a:r>
              <a:rPr lang="en-US" sz="24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, used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to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</a:rPr>
              <a:t>edit files: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gedithello.py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Execute the python script (optional)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 t="10224" r="43643" b="42307"/>
          <a:stretch/>
        </p:blipFill>
        <p:spPr>
          <a:xfrm>
            <a:off x="838200" y="1690688"/>
            <a:ext cx="7854118" cy="39929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87550" y="2005201"/>
            <a:ext cx="2287279" cy="34079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 the status again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" t="10416" r="9361" b="35965"/>
          <a:stretch/>
        </p:blipFill>
        <p:spPr>
          <a:xfrm>
            <a:off x="838200" y="1318626"/>
            <a:ext cx="11179473" cy="38075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73562"/>
          <a:stretch/>
        </p:blipFill>
        <p:spPr>
          <a:xfrm>
            <a:off x="281399" y="4987636"/>
            <a:ext cx="11910601" cy="977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25595" y="1552660"/>
            <a:ext cx="1548370" cy="33155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7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add the file to the repository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t="13561" r="39098" b="42338"/>
          <a:stretch/>
        </p:blipFill>
        <p:spPr>
          <a:xfrm>
            <a:off x="838199" y="1616364"/>
            <a:ext cx="8363553" cy="36294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73948"/>
          <a:stretch/>
        </p:blipFill>
        <p:spPr>
          <a:xfrm>
            <a:off x="140699" y="5232184"/>
            <a:ext cx="11910601" cy="96364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182627" y="5232184"/>
            <a:ext cx="3314700" cy="2857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87413" y="1650178"/>
            <a:ext cx="2751269" cy="37584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87413" y="2279029"/>
            <a:ext cx="1702399" cy="40916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3" t="10502" r="17531" b="42137"/>
          <a:stretch/>
        </p:blipFill>
        <p:spPr>
          <a:xfrm>
            <a:off x="838200" y="1595718"/>
            <a:ext cx="10886967" cy="3630706"/>
          </a:xfrm>
        </p:spPr>
      </p:pic>
      <p:sp>
        <p:nvSpPr>
          <p:cNvPr id="5" name="Rectangle 4"/>
          <p:cNvSpPr/>
          <p:nvPr/>
        </p:nvSpPr>
        <p:spPr>
          <a:xfrm>
            <a:off x="3915055" y="1877603"/>
            <a:ext cx="7577698" cy="29672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986773" y="3641165"/>
            <a:ext cx="1607203" cy="31227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199" y="5539753"/>
            <a:ext cx="86475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Note: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Make sure to enter clear, concise and meaningful comments about your commits!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85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Git</a:t>
            </a:r>
            <a:r>
              <a:rPr lang="en-US" sz="4000" dirty="0" smtClean="0"/>
              <a:t>: main features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Track all your changes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Work along with others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Share work with others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350545" y="1605598"/>
            <a:ext cx="6101352" cy="3800730"/>
            <a:chOff x="5559551" y="1117918"/>
            <a:chExt cx="6101352" cy="380073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8449" t="32495" r="143" b="13165"/>
            <a:stretch/>
          </p:blipFill>
          <p:spPr>
            <a:xfrm>
              <a:off x="5559551" y="1117918"/>
              <a:ext cx="6101352" cy="2432682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l="19018" t="34519" b="56735"/>
            <a:stretch/>
          </p:blipFill>
          <p:spPr>
            <a:xfrm>
              <a:off x="5559551" y="4525028"/>
              <a:ext cx="6101352" cy="393620"/>
            </a:xfrm>
            <a:prstGeom prst="rect">
              <a:avLst/>
            </a:prstGeom>
            <a:ln w="38100">
              <a:solidFill>
                <a:srgbClr val="0070C0"/>
              </a:solidFill>
            </a:ln>
          </p:spPr>
        </p:pic>
        <p:sp>
          <p:nvSpPr>
            <p:cNvPr id="7" name="Down Arrow 6"/>
            <p:cNvSpPr/>
            <p:nvPr/>
          </p:nvSpPr>
          <p:spPr>
            <a:xfrm>
              <a:off x="8071975" y="3797247"/>
              <a:ext cx="1034925" cy="48999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9106900" y="3797247"/>
              <a:ext cx="97013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70C0"/>
                  </a:solidFill>
                </a:rPr>
                <a:t>With </a:t>
              </a:r>
              <a:r>
                <a:rPr lang="en-US" dirty="0" err="1" smtClean="0">
                  <a:solidFill>
                    <a:srgbClr val="0070C0"/>
                  </a:solidFill>
                </a:rPr>
                <a:t>Git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879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a file that is tracked by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your favorite editor to edit </a:t>
            </a:r>
            <a:r>
              <a:rPr lang="en-US" dirty="0" smtClean="0">
                <a:solidFill>
                  <a:srgbClr val="FF0000"/>
                </a:solidFill>
              </a:rPr>
              <a:t>hello.py</a:t>
            </a:r>
            <a:r>
              <a:rPr lang="en-US" dirty="0" smtClean="0"/>
              <a:t> file.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Save and exit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2552555"/>
            <a:ext cx="5229225" cy="2676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new README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and edit your file of name README.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Save and exit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95839"/>
            <a:ext cx="5918505" cy="20576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the status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10515602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69014"/>
            <a:ext cx="10352322" cy="4486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199" y="2189678"/>
            <a:ext cx="4112491" cy="2856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198" y="3657599"/>
            <a:ext cx="2163619" cy="277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49688" b="26590"/>
          <a:stretch/>
        </p:blipFill>
        <p:spPr>
          <a:xfrm>
            <a:off x="5229936" y="3140364"/>
            <a:ext cx="5687446" cy="4189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2672" b="73562"/>
          <a:stretch/>
        </p:blipFill>
        <p:spPr>
          <a:xfrm>
            <a:off x="5229936" y="4304145"/>
            <a:ext cx="5687446" cy="4197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31137" y="1690687"/>
            <a:ext cx="1607203" cy="31227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0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both files on staging area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365509" cy="3356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73948"/>
          <a:stretch/>
        </p:blipFill>
        <p:spPr>
          <a:xfrm>
            <a:off x="281399" y="5079620"/>
            <a:ext cx="11910601" cy="9636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6888" y="6075422"/>
            <a:ext cx="5279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Calibri" panose="020F0502020204030204" pitchFamily="34" charset="0"/>
              </a:rPr>
              <a:t>Note: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Files can be added one by one or listed together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58845" y="2052510"/>
            <a:ext cx="3402319" cy="31199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3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84606"/>
            <a:ext cx="10515600" cy="435133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Save and exit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4606"/>
            <a:ext cx="10982325" cy="3209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29163" y="2180337"/>
            <a:ext cx="534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Write your commit message here and save/exit this file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87054" y="2355767"/>
            <a:ext cx="951345" cy="3196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4606"/>
            <a:ext cx="10928730" cy="26817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05163"/>
            <a:ext cx="10982325" cy="6116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12663" y="1702235"/>
            <a:ext cx="1776719" cy="31455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1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commit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8200" y="2654589"/>
            <a:ext cx="10126374" cy="1450039"/>
            <a:chOff x="838200" y="2654589"/>
            <a:chExt cx="10126374" cy="145003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654589"/>
              <a:ext cx="10126374" cy="145003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838200" y="2909455"/>
              <a:ext cx="1692564" cy="258618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860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view the history of commits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7554"/>
            <a:ext cx="10214247" cy="4288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2663" y="1702235"/>
            <a:ext cx="1167119" cy="27434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8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a hello.py file again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Edit your hello.py file like this: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Save and exit 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24821"/>
            <a:ext cx="4838700" cy="3076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full checking/adding/committing process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0890"/>
            <a:ext cx="8973111" cy="49415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4190" y="1757653"/>
            <a:ext cx="1361083" cy="25587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4190" y="4082213"/>
            <a:ext cx="2026101" cy="26811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03426" y="4710545"/>
            <a:ext cx="4954028" cy="26785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03426" y="5761614"/>
            <a:ext cx="1361083" cy="25587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21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view log with a 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85479"/>
            <a:ext cx="8563433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84954" y="1948874"/>
            <a:ext cx="982391" cy="26785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1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 smtClean="0"/>
              <a:t>Git</a:t>
            </a:r>
            <a:r>
              <a:rPr lang="en-US" sz="4000" dirty="0" smtClean="0"/>
              <a:t> Workflow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895"/>
            <a:ext cx="8686688" cy="50559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641168" y="5874191"/>
            <a:ext cx="5616044" cy="631112"/>
            <a:chOff x="3641168" y="5874191"/>
            <a:chExt cx="5616044" cy="631112"/>
          </a:xfrm>
        </p:grpSpPr>
        <p:sp>
          <p:nvSpPr>
            <p:cNvPr id="6" name="Rounded Rectangle 5"/>
            <p:cNvSpPr/>
            <p:nvPr/>
          </p:nvSpPr>
          <p:spPr>
            <a:xfrm>
              <a:off x="5808618" y="5874191"/>
              <a:ext cx="3448594" cy="631112"/>
            </a:xfrm>
            <a:prstGeom prst="roundRect">
              <a:avLst>
                <a:gd name="adj" fmla="val 9625"/>
              </a:avLst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641168" y="5958914"/>
              <a:ext cx="168199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</a:rPr>
                <a:t>Github.com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5362302" y="6099233"/>
              <a:ext cx="368047" cy="238892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58380" y="1575895"/>
            <a:ext cx="11404240" cy="3596996"/>
            <a:chOff x="558380" y="1575895"/>
            <a:chExt cx="11404240" cy="3596996"/>
          </a:xfrm>
        </p:grpSpPr>
        <p:sp>
          <p:nvSpPr>
            <p:cNvPr id="3" name="Rounded Rectangle 2"/>
            <p:cNvSpPr/>
            <p:nvPr/>
          </p:nvSpPr>
          <p:spPr>
            <a:xfrm>
              <a:off x="558380" y="1575895"/>
              <a:ext cx="9412933" cy="3596996"/>
            </a:xfrm>
            <a:prstGeom prst="roundRect">
              <a:avLst>
                <a:gd name="adj" fmla="val 4057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0537678" y="2958894"/>
              <a:ext cx="1424942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FF0000"/>
                  </a:solidFill>
                </a:rPr>
                <a:t>Local </a:t>
              </a:r>
            </a:p>
            <a:p>
              <a:pPr algn="ctr"/>
              <a:r>
                <a:rPr lang="en-US" sz="2400" b="1" dirty="0" smtClean="0">
                  <a:solidFill>
                    <a:srgbClr val="FF0000"/>
                  </a:solidFill>
                </a:rPr>
                <a:t>computer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10800000">
              <a:off x="10070472" y="3283695"/>
              <a:ext cx="368047" cy="238892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198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one line log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127" y="2481057"/>
            <a:ext cx="10515600" cy="14702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8008" y="2807854"/>
            <a:ext cx="2635701" cy="27709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0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graphical tool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6794"/>
            <a:ext cx="7520709" cy="52939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1690688"/>
            <a:ext cx="1535545" cy="25818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reviewing previous commits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92" y="1758157"/>
            <a:ext cx="11370332" cy="3136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92" y="4961636"/>
            <a:ext cx="641985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8892" y="2073900"/>
            <a:ext cx="3022599" cy="31831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2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returning </a:t>
            </a:r>
            <a:r>
              <a:rPr lang="en-US" dirty="0" smtClean="0"/>
              <a:t>to </a:t>
            </a:r>
            <a:r>
              <a:rPr lang="en-US" dirty="0"/>
              <a:t>the last commit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47" y="1825625"/>
            <a:ext cx="11366584" cy="3105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8747" y="2055575"/>
            <a:ext cx="1535545" cy="25818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8746" y="3120037"/>
            <a:ext cx="2339254" cy="23276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08747" y="4169375"/>
            <a:ext cx="2006744" cy="26408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: hard delete of the latest commits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998231" cy="33375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199" y="2065566"/>
            <a:ext cx="2551545" cy="20657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198" y="3453556"/>
            <a:ext cx="3475183" cy="22251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8198" y="4396509"/>
            <a:ext cx="2551546" cy="26785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5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Renaming a file	(</a:t>
            </a:r>
            <a:r>
              <a:rPr lang="en-US" dirty="0" err="1" smtClean="0"/>
              <a:t>Git</a:t>
            </a:r>
            <a:r>
              <a:rPr lang="en-US" dirty="0" smtClean="0"/>
              <a:t> way)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1021291" cy="622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47926"/>
            <a:ext cx="11021291" cy="20962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4222"/>
            <a:ext cx="11021291" cy="147550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50493" y="2124365"/>
            <a:ext cx="3484561" cy="32356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50493" y="2759076"/>
            <a:ext cx="2006744" cy="26408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50493" y="4855370"/>
            <a:ext cx="8065798" cy="252339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06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ingore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83673" y="1359478"/>
            <a:ext cx="7781636" cy="5451670"/>
            <a:chOff x="983673" y="1359478"/>
            <a:chExt cx="7781636" cy="54516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673" y="1359478"/>
              <a:ext cx="7781636" cy="545167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133619" y="1516641"/>
              <a:ext cx="2366963" cy="24750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33619" y="2685040"/>
              <a:ext cx="2468563" cy="270595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133619" y="3205018"/>
              <a:ext cx="1415618" cy="221673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24383" y="3876528"/>
              <a:ext cx="1064636" cy="224417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124383" y="5594059"/>
              <a:ext cx="1803544" cy="215614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24383" y="6105519"/>
              <a:ext cx="3724708" cy="181266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3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Github.com	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6617"/>
            <a:ext cx="10515600" cy="4351338"/>
          </a:xfrm>
        </p:spPr>
        <p:txBody>
          <a:bodyPr/>
          <a:lstStyle/>
          <a:p>
            <a:r>
              <a:rPr lang="en-US" dirty="0" smtClean="0"/>
              <a:t>A web-server that allows you to save/access your repository remotely.</a:t>
            </a:r>
          </a:p>
          <a:p>
            <a:r>
              <a:rPr lang="en-US" dirty="0" smtClean="0"/>
              <a:t>Easy to share with collaborators.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83057"/>
            <a:ext cx="8945593" cy="4074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1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GitHub</a:t>
            </a:r>
            <a:r>
              <a:rPr lang="en-US" sz="4000" dirty="0"/>
              <a:t>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531" y="1468085"/>
            <a:ext cx="10515600" cy="4351338"/>
          </a:xfrm>
        </p:spPr>
        <p:txBody>
          <a:bodyPr/>
          <a:lstStyle/>
          <a:p>
            <a:r>
              <a:rPr lang="en-US" dirty="0"/>
              <a:t>It’s a fast, easy way to contribute to projects from OS X and </a:t>
            </a:r>
            <a:r>
              <a:rPr lang="en-US" dirty="0" smtClean="0"/>
              <a:t>Windows.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/>
              <a:t>workflow and replace </a:t>
            </a:r>
            <a:r>
              <a:rPr lang="en-US" dirty="0" err="1"/>
              <a:t>GitHub</a:t>
            </a:r>
            <a:r>
              <a:rPr lang="en-US" dirty="0"/>
              <a:t> for Mac and Windows with a unified experience across both platforms.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Content Placeholder 3" descr="Screen Shot 2018-08-27 at 1.35.48 A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" r="-56" b="23712"/>
          <a:stretch/>
        </p:blipFill>
        <p:spPr>
          <a:xfrm>
            <a:off x="2083892" y="2873588"/>
            <a:ext cx="7903992" cy="37594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9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Setting up GitHub Desktop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688977" cy="4351338"/>
          </a:xfrm>
        </p:spPr>
        <p:txBody>
          <a:bodyPr/>
          <a:lstStyle/>
          <a:p>
            <a:r>
              <a:rPr lang="en-US" dirty="0" smtClean="0"/>
              <a:t>Installing GitHub Desktop</a:t>
            </a:r>
          </a:p>
          <a:p>
            <a:pPr lvl="1"/>
            <a:r>
              <a:rPr lang="en-US" dirty="0" smtClean="0">
                <a:hlinkClick r:id="rId2"/>
              </a:rPr>
              <a:t>https://desktop.github.com/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Authenticating to GitHub</a:t>
            </a:r>
          </a:p>
          <a:p>
            <a:pPr lvl="1"/>
            <a:r>
              <a:rPr lang="en-US" dirty="0" smtClean="0"/>
              <a:t>Add your GitHub.com account information to GitHub Desktop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Configuring </a:t>
            </a:r>
            <a:r>
              <a:rPr lang="en-US" dirty="0" err="1" smtClean="0"/>
              <a:t>Git</a:t>
            </a:r>
            <a:r>
              <a:rPr lang="en-US" dirty="0" smtClean="0"/>
              <a:t> for GitHub Desktop</a:t>
            </a:r>
          </a:p>
          <a:p>
            <a:pPr lvl="1"/>
            <a:r>
              <a:rPr lang="en-US" dirty="0" smtClean="0"/>
              <a:t>If you don’t have </a:t>
            </a:r>
            <a:r>
              <a:rPr lang="en-US" dirty="0" err="1" smtClean="0"/>
              <a:t>Git</a:t>
            </a:r>
            <a:r>
              <a:rPr lang="en-US" dirty="0" smtClean="0"/>
              <a:t> installed, you must configure it before using GitHub Desktop.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69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Github.com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web-server that allows you to save/access your repository remotely.</a:t>
            </a:r>
          </a:p>
          <a:p>
            <a:r>
              <a:rPr lang="en-US" dirty="0" smtClean="0"/>
              <a:t>Easy to share with collaborators.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8" t="11346" r="50042" b="7734"/>
          <a:stretch/>
        </p:blipFill>
        <p:spPr>
          <a:xfrm>
            <a:off x="1062549" y="2915669"/>
            <a:ext cx="7102642" cy="38044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Authenticating to GitHub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3" b="4881"/>
          <a:stretch/>
        </p:blipFill>
        <p:spPr>
          <a:xfrm>
            <a:off x="674078" y="1381736"/>
            <a:ext cx="9838749" cy="5272850"/>
          </a:xfrm>
        </p:spPr>
      </p:pic>
      <p:grpSp>
        <p:nvGrpSpPr>
          <p:cNvPr id="8" name="Group 7"/>
          <p:cNvGrpSpPr/>
          <p:nvPr/>
        </p:nvGrpSpPr>
        <p:grpSpPr>
          <a:xfrm>
            <a:off x="828654" y="3880765"/>
            <a:ext cx="2368732" cy="935074"/>
            <a:chOff x="957942" y="3793680"/>
            <a:chExt cx="2264228" cy="851560"/>
          </a:xfrm>
        </p:grpSpPr>
        <p:sp>
          <p:nvSpPr>
            <p:cNvPr id="5" name="Rectangle 4"/>
            <p:cNvSpPr/>
            <p:nvPr/>
          </p:nvSpPr>
          <p:spPr>
            <a:xfrm>
              <a:off x="1062445" y="4410109"/>
              <a:ext cx="1149532" cy="23513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71153" y="3793680"/>
              <a:ext cx="2151017" cy="212201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57942" y="4018161"/>
              <a:ext cx="38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C00000"/>
                  </a:solidFill>
                </a:rPr>
                <a:t>or</a:t>
              </a:r>
              <a:endParaRPr lang="en-US" dirty="0">
                <a:solidFill>
                  <a:srgbClr val="C0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Creating GitHub account if you don’t have an account already</a:t>
            </a:r>
            <a:endParaRPr lang="en-US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838200" y="1551351"/>
            <a:ext cx="7970477" cy="5232625"/>
            <a:chOff x="838200" y="1551352"/>
            <a:chExt cx="7698378" cy="505399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551352"/>
              <a:ext cx="7698378" cy="5053992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46909" y="4299020"/>
              <a:ext cx="607423" cy="18589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846909" y="5033554"/>
              <a:ext cx="781594" cy="209006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846908" y="5930538"/>
              <a:ext cx="607423" cy="18288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9776"/>
            <a:ext cx="9453528" cy="5348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8470108" y="3960954"/>
            <a:ext cx="1561397" cy="216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0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grpSp>
        <p:nvGrpSpPr>
          <p:cNvPr id="5" name="Group 4"/>
          <p:cNvGrpSpPr/>
          <p:nvPr/>
        </p:nvGrpSpPr>
        <p:grpSpPr>
          <a:xfrm>
            <a:off x="838199" y="1317794"/>
            <a:ext cx="8967107" cy="5402284"/>
            <a:chOff x="838200" y="1602365"/>
            <a:chExt cx="8575766" cy="51665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t="4606"/>
            <a:stretch/>
          </p:blipFill>
          <p:spPr>
            <a:xfrm>
              <a:off x="838200" y="1602365"/>
              <a:ext cx="8575766" cy="516651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870854" y="2608800"/>
              <a:ext cx="1846220" cy="299863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8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Configuring GitHub account </a:t>
            </a:r>
            <a:endParaRPr lang="en-US" sz="4000" dirty="0"/>
          </a:p>
        </p:txBody>
      </p:sp>
      <p:grpSp>
        <p:nvGrpSpPr>
          <p:cNvPr id="7" name="Group 6"/>
          <p:cNvGrpSpPr/>
          <p:nvPr/>
        </p:nvGrpSpPr>
        <p:grpSpPr>
          <a:xfrm>
            <a:off x="838200" y="1355272"/>
            <a:ext cx="9218196" cy="5438284"/>
            <a:chOff x="838201" y="1534886"/>
            <a:chExt cx="9022976" cy="532311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351" r="152"/>
            <a:stretch/>
          </p:blipFill>
          <p:spPr>
            <a:xfrm>
              <a:off x="838201" y="1534886"/>
              <a:ext cx="9022976" cy="532311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75979" y="3312521"/>
              <a:ext cx="1983762" cy="336114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15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969" y="1825625"/>
            <a:ext cx="8723145" cy="42421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repository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3862"/>
            <a:ext cx="8414327" cy="4872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Since we have an existing repository on local: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4363"/>
            <a:ext cx="8799224" cy="50018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2285" y="4704605"/>
            <a:ext cx="8359569" cy="8002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2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 the local repository to Github.com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838200" y="1610303"/>
            <a:ext cx="10162309" cy="4419496"/>
            <a:chOff x="838200" y="1610303"/>
            <a:chExt cx="10162309" cy="44194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10303"/>
              <a:ext cx="10162309" cy="441949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3304165" y="1610303"/>
              <a:ext cx="7696344" cy="264679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304165" y="2095212"/>
              <a:ext cx="3309071" cy="260061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5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Download/ </a:t>
            </a:r>
            <a:r>
              <a:rPr lang="en-US" dirty="0" err="1" smtClean="0"/>
              <a:t>Git</a:t>
            </a:r>
            <a:r>
              <a:rPr lang="en-US" dirty="0" smtClean="0"/>
              <a:t> clone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9225"/>
            <a:ext cx="10969760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6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Repository</a:t>
            </a:r>
            <a:r>
              <a:rPr lang="en-US" dirty="0"/>
              <a:t>-container for snapshots and history</a:t>
            </a:r>
          </a:p>
          <a:p>
            <a:pPr marL="0" indent="0">
              <a:buNone/>
            </a:pPr>
            <a:r>
              <a:rPr lang="en-US" i="1" dirty="0"/>
              <a:t>Remote</a:t>
            </a:r>
            <a:r>
              <a:rPr lang="en-US" dirty="0"/>
              <a:t>-connection to another repository for example GitHub (like URL)</a:t>
            </a:r>
          </a:p>
          <a:p>
            <a:pPr marL="0" indent="0">
              <a:buNone/>
            </a:pPr>
            <a:r>
              <a:rPr lang="en-US" i="1" dirty="0"/>
              <a:t>Commit-</a:t>
            </a: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A </a:t>
            </a:r>
            <a:r>
              <a:rPr lang="en-US" dirty="0"/>
              <a:t>snapshot, basic unit of history</a:t>
            </a:r>
          </a:p>
          <a:p>
            <a:pPr marL="457200" lvl="1" indent="0">
              <a:buNone/>
            </a:pPr>
            <a:r>
              <a:rPr lang="en-US" dirty="0" smtClean="0"/>
              <a:t>Full </a:t>
            </a:r>
            <a:r>
              <a:rPr lang="en-US" dirty="0"/>
              <a:t>copy of a project</a:t>
            </a:r>
          </a:p>
          <a:p>
            <a:pPr marL="457200" lvl="1" indent="0">
              <a:buNone/>
            </a:pPr>
            <a:r>
              <a:rPr lang="en-US" dirty="0" smtClean="0"/>
              <a:t>Includes </a:t>
            </a:r>
            <a:r>
              <a:rPr lang="en-US" dirty="0"/>
              <a:t>author, time, comments, pointer to the parent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Reference</a:t>
            </a:r>
            <a:r>
              <a:rPr lang="en-US" dirty="0"/>
              <a:t>-a pointer to commit</a:t>
            </a:r>
          </a:p>
          <a:p>
            <a:pPr marL="0" indent="0">
              <a:buNone/>
            </a:pPr>
            <a:r>
              <a:rPr lang="en-US" i="1" dirty="0"/>
              <a:t>Branch </a:t>
            </a:r>
            <a:r>
              <a:rPr lang="en-US" dirty="0"/>
              <a:t>-a separate line of workflow</a:t>
            </a:r>
          </a:p>
          <a:p>
            <a:pPr marL="0" indent="0">
              <a:buNone/>
            </a:pPr>
            <a:r>
              <a:rPr lang="en-US" i="1" dirty="0"/>
              <a:t>Merge</a:t>
            </a:r>
            <a:r>
              <a:rPr lang="en-US" dirty="0"/>
              <a:t>-a commit that combines 2 lines of history (points to 2 parents)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9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 &lt;</a:t>
            </a:r>
            <a:r>
              <a:rPr lang="en-US" dirty="0" err="1" smtClean="0"/>
              <a:t>remote_address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838200" y="1825625"/>
            <a:ext cx="10808044" cy="1485466"/>
            <a:chOff x="838200" y="1825625"/>
            <a:chExt cx="10808044" cy="14854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825625"/>
              <a:ext cx="10808044" cy="148546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112687" y="1825626"/>
              <a:ext cx="7533557" cy="253432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1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resources to learn </a:t>
            </a:r>
            <a:r>
              <a:rPr lang="en-US" dirty="0" err="1" smtClean="0"/>
              <a:t>Git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https://help.github.com/desktop/</a:t>
            </a:r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://try.github.io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www.atlassian.com/git/tutorials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help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8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 the </a:t>
            </a:r>
            <a:r>
              <a:rPr lang="en-US" dirty="0" smtClean="0"/>
              <a:t>tutorial!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Please fill the evaluation form: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scv.bu.edu/survey/tutorial_evaluation.html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Questions: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help@scc.bu.edu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CA95-E0BC-48B5-948A-ECC494EB4D84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6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</a:t>
            </a:r>
            <a:r>
              <a:rPr lang="en-US" dirty="0" err="1" smtClean="0"/>
              <a:t>Git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29" y="1419561"/>
            <a:ext cx="5391287" cy="4894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416" y="720710"/>
            <a:ext cx="4581000" cy="2812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175" y="3533044"/>
            <a:ext cx="4661241" cy="3043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4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to the SCC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5072"/>
            <a:ext cx="6466576" cy="39740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91424" y="2405658"/>
            <a:ext cx="4471988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Username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sz="2400" dirty="0" err="1">
                <a:solidFill>
                  <a:srgbClr val="000000"/>
                </a:solidFill>
                <a:latin typeface="Calibri" panose="020F0502020204030204" pitchFamily="34" charset="0"/>
              </a:rPr>
              <a:t>tuta</a:t>
            </a:r>
            <a:r>
              <a:rPr lang="en-US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#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i="1" dirty="0">
                <a:solidFill>
                  <a:srgbClr val="000000"/>
                </a:solidFill>
                <a:latin typeface="Calibri" panose="020F0502020204030204" pitchFamily="34" charset="0"/>
              </a:rPr>
              <a:t>Password</a:t>
            </a:r>
            <a:r>
              <a:rPr lang="en-US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b="1" dirty="0" err="1"/>
              <a:t>VizTut</a:t>
            </a:r>
            <a:r>
              <a:rPr lang="en-US" b="1" dirty="0" smtClean="0"/>
              <a:t>#</a:t>
            </a:r>
            <a:endParaRPr lang="en-US" b="1" i="1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#-is the number located on your </a:t>
            </a:r>
            <a:r>
              <a:rPr lang="en-US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computer</a:t>
            </a: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Note: </a:t>
            </a:r>
            <a:endParaRPr lang="en-US" b="1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Username and password are case-sensitive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password will not be displayed while you are typing 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: basic configuration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38199" y="1905640"/>
            <a:ext cx="10432577" cy="3180166"/>
            <a:chOff x="1959429" y="2079811"/>
            <a:chExt cx="6087632" cy="18556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" t="9880" r="63576" b="54041"/>
            <a:stretch/>
          </p:blipFill>
          <p:spPr>
            <a:xfrm>
              <a:off x="1959429" y="2079811"/>
              <a:ext cx="6087632" cy="185569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863083" y="2217548"/>
              <a:ext cx="2422913" cy="2693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# select the latest version of </a:t>
              </a:r>
              <a:r>
                <a:rPr lang="en-US" sz="2400" b="1" i="1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git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63083" y="2760687"/>
              <a:ext cx="1435071" cy="2693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# check </a:t>
              </a:r>
              <a:r>
                <a:rPr lang="en-US" sz="2400" b="1" i="1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gitversion</a:t>
              </a:r>
              <a:endParaRPr lang="en-US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8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basic configuration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13408" r="15833" b="63672"/>
          <a:stretch/>
        </p:blipFill>
        <p:spPr>
          <a:xfrm>
            <a:off x="2390317" y="1877842"/>
            <a:ext cx="6971157" cy="1920212"/>
          </a:xfrm>
        </p:spPr>
      </p:pic>
      <p:sp>
        <p:nvSpPr>
          <p:cNvPr id="5" name="Down Arrow 4"/>
          <p:cNvSpPr/>
          <p:nvPr/>
        </p:nvSpPr>
        <p:spPr>
          <a:xfrm flipV="1">
            <a:off x="2605071" y="3431816"/>
            <a:ext cx="215812" cy="86918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flipV="1">
            <a:off x="3386892" y="3432276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79314" y="4299146"/>
            <a:ext cx="167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Interpreter 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program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8401" y="3947097"/>
            <a:ext cx="1515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Command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43817" y="3947097"/>
            <a:ext cx="90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Value</a:t>
            </a:r>
          </a:p>
        </p:txBody>
      </p:sp>
      <p:sp>
        <p:nvSpPr>
          <p:cNvPr id="13" name="Down Arrow 12"/>
          <p:cNvSpPr/>
          <p:nvPr/>
        </p:nvSpPr>
        <p:spPr>
          <a:xfrm flipV="1">
            <a:off x="7298099" y="3429829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flipV="1">
            <a:off x="4644060" y="3429828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86624" y="3944036"/>
            <a:ext cx="70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Flag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75896" y="3938439"/>
            <a:ext cx="649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Key</a:t>
            </a:r>
          </a:p>
        </p:txBody>
      </p:sp>
      <p:sp>
        <p:nvSpPr>
          <p:cNvPr id="17" name="Down Arrow 16"/>
          <p:cNvSpPr/>
          <p:nvPr/>
        </p:nvSpPr>
        <p:spPr>
          <a:xfrm flipV="1">
            <a:off x="6103879" y="3439525"/>
            <a:ext cx="193728" cy="57490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6078" y="5130143"/>
            <a:ext cx="7855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Notes: 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•Vim is the default editor used by </a:t>
            </a:r>
            <a:r>
              <a:rPr lang="en-US" sz="2400" dirty="0" err="1">
                <a:solidFill>
                  <a:srgbClr val="000000"/>
                </a:solidFill>
                <a:latin typeface="Arial" panose="020B0604020202020204" pitchFamily="34" charset="0"/>
              </a:rPr>
              <a:t>git</a:t>
            </a:r>
            <a:endParaRPr lang="en-US" sz="24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</a:rPr>
              <a:t>•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2400" b="1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gedit</a:t>
            </a:r>
            <a:r>
              <a:rPr lang="en-US" sz="24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if </a:t>
            </a:r>
            <a:r>
              <a:rPr lang="en-US" sz="2400" i="1" dirty="0">
                <a:solidFill>
                  <a:srgbClr val="000000"/>
                </a:solidFill>
                <a:latin typeface="Calibri" panose="020F0502020204030204" pitchFamily="34" charset="0"/>
              </a:rPr>
              <a:t>you are not familiar with vim or </a:t>
            </a:r>
            <a:r>
              <a:rPr lang="en-US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emacs</a:t>
            </a:r>
            <a:r>
              <a:rPr lang="en-US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editors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464" y="6043262"/>
            <a:ext cx="1508760" cy="6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16710</TotalTime>
  <Words>674</Words>
  <Application>Microsoft Office PowerPoint</Application>
  <PresentationFormat>Widescreen</PresentationFormat>
  <Paragraphs>170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Wingdings</vt:lpstr>
      <vt:lpstr>Office Theme</vt:lpstr>
      <vt:lpstr>Version control with Git</vt:lpstr>
      <vt:lpstr>Git: main features</vt:lpstr>
      <vt:lpstr>Git Workflow</vt:lpstr>
      <vt:lpstr>Github.com </vt:lpstr>
      <vt:lpstr>Git Terminology</vt:lpstr>
      <vt:lpstr>Installing Git </vt:lpstr>
      <vt:lpstr>Login to the SCC</vt:lpstr>
      <vt:lpstr>Git: basic configuration</vt:lpstr>
      <vt:lpstr>Git basic configuration</vt:lpstr>
      <vt:lpstr>Git basic configuration</vt:lpstr>
      <vt:lpstr>Git advanced configuration</vt:lpstr>
      <vt:lpstr>Git create a repository (from nothing)</vt:lpstr>
      <vt:lpstr>Git status</vt:lpstr>
      <vt:lpstr>Git check the status</vt:lpstr>
      <vt:lpstr>Create a new file</vt:lpstr>
      <vt:lpstr>Execute the python script (optional)</vt:lpstr>
      <vt:lpstr>Git check the status again</vt:lpstr>
      <vt:lpstr>Git add the file to the repository</vt:lpstr>
      <vt:lpstr>Git commit</vt:lpstr>
      <vt:lpstr>Modify a file that is tracked by git</vt:lpstr>
      <vt:lpstr>Create a new README file</vt:lpstr>
      <vt:lpstr>Check the status </vt:lpstr>
      <vt:lpstr>Add both files on staging area</vt:lpstr>
      <vt:lpstr>Git commit</vt:lpstr>
      <vt:lpstr>Git commit</vt:lpstr>
      <vt:lpstr>Git: view the history of commits</vt:lpstr>
      <vt:lpstr>Modify a hello.py file again</vt:lpstr>
      <vt:lpstr>A full checking/adding/committing process</vt:lpstr>
      <vt:lpstr>Git: view log with a graph</vt:lpstr>
      <vt:lpstr>Git: one line log</vt:lpstr>
      <vt:lpstr>Git: graphical tool</vt:lpstr>
      <vt:lpstr>Git: reviewing previous commits</vt:lpstr>
      <vt:lpstr>Git: returning to the last commit</vt:lpstr>
      <vt:lpstr>Git: hard delete of the latest commits</vt:lpstr>
      <vt:lpstr>Renaming a file (Git way)</vt:lpstr>
      <vt:lpstr>Git ingore</vt:lpstr>
      <vt:lpstr>Github.com </vt:lpstr>
      <vt:lpstr>GitHub desktop</vt:lpstr>
      <vt:lpstr>Setting up GitHub Desktop</vt:lpstr>
      <vt:lpstr>Authenticating to GitHub</vt:lpstr>
      <vt:lpstr>Creating GitHub account if you don’t have an account already</vt:lpstr>
      <vt:lpstr>Configuring GitHub account </vt:lpstr>
      <vt:lpstr>Configuring GitHub account </vt:lpstr>
      <vt:lpstr>Configuring GitHub account </vt:lpstr>
      <vt:lpstr>New repository</vt:lpstr>
      <vt:lpstr>New repository</vt:lpstr>
      <vt:lpstr>Since we have an existing repository on local:</vt:lpstr>
      <vt:lpstr>Push the local repository to Github.com</vt:lpstr>
      <vt:lpstr>Download/ Git clone</vt:lpstr>
      <vt:lpstr>Git clone &lt;remote_address&gt;</vt:lpstr>
      <vt:lpstr>Other resources to learn Git:</vt:lpstr>
      <vt:lpstr>Thank you for attending the tutorial!</vt:lpstr>
    </vt:vector>
  </TitlesOfParts>
  <Company>Boston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Wei, Shuai</dc:creator>
  <cp:lastModifiedBy>Wei, Shuai</cp:lastModifiedBy>
  <cp:revision>130</cp:revision>
  <dcterms:created xsi:type="dcterms:W3CDTF">2018-06-15T18:56:51Z</dcterms:created>
  <dcterms:modified xsi:type="dcterms:W3CDTF">2018-09-18T20:16:37Z</dcterms:modified>
</cp:coreProperties>
</file>